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2" r:id="rId3"/>
    <p:sldId id="257" r:id="rId4"/>
    <p:sldId id="283" r:id="rId5"/>
    <p:sldId id="284" r:id="rId6"/>
    <p:sldId id="273" r:id="rId7"/>
    <p:sldId id="261" r:id="rId8"/>
    <p:sldId id="274" r:id="rId9"/>
    <p:sldId id="285" r:id="rId10"/>
    <p:sldId id="286" r:id="rId11"/>
    <p:sldId id="260" r:id="rId12"/>
    <p:sldId id="271" r:id="rId13"/>
    <p:sldId id="275" r:id="rId14"/>
    <p:sldId id="265" r:id="rId15"/>
    <p:sldId id="276" r:id="rId16"/>
    <p:sldId id="277" r:id="rId17"/>
    <p:sldId id="291" r:id="rId18"/>
    <p:sldId id="278" r:id="rId19"/>
    <p:sldId id="293" r:id="rId20"/>
    <p:sldId id="279" r:id="rId21"/>
    <p:sldId id="280" r:id="rId22"/>
    <p:sldId id="290" r:id="rId23"/>
    <p:sldId id="289" r:id="rId24"/>
    <p:sldId id="256" r:id="rId25"/>
    <p:sldId id="292" r:id="rId26"/>
    <p:sldId id="27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9DB21F-BA7F-4177-A467-CBF61EC52183}" type="datetimeFigureOut">
              <a:rPr lang="ru-RU" smtClean="0"/>
              <a:t>чт 17.11.22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87137B-0F32-43FF-97B8-68E2A500D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451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9DB21F-BA7F-4177-A467-CBF61EC52183}" type="datetimeFigureOut">
              <a:rPr lang="ru-RU" smtClean="0"/>
              <a:t>чт 17.11.22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87137B-0F32-43FF-97B8-68E2A500D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503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9DB21F-BA7F-4177-A467-CBF61EC52183}" type="datetimeFigureOut">
              <a:rPr lang="ru-RU" smtClean="0"/>
              <a:t>чт 17.11.22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87137B-0F32-43FF-97B8-68E2A500D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895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7E47-E488-4595-8651-1B36A86CA1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17.11.22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56A0-98F5-4709-A9F8-C6435766DB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87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7E47-E488-4595-8651-1B36A86CA1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17.11.22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56A0-98F5-4709-A9F8-C6435766DB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049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7E47-E488-4595-8651-1B36A86CA1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17.11.22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56A0-98F5-4709-A9F8-C6435766DB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862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7E47-E488-4595-8651-1B36A86CA1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17.11.22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56A0-98F5-4709-A9F8-C6435766DB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500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7E47-E488-4595-8651-1B36A86CA1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17.11.22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56A0-98F5-4709-A9F8-C6435766DB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898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7E47-E488-4595-8651-1B36A86CA1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17.11.22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56A0-98F5-4709-A9F8-C6435766DB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03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7E47-E488-4595-8651-1B36A86CA1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17.11.22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56A0-98F5-4709-A9F8-C6435766DB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158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7E47-E488-4595-8651-1B36A86CA1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17.11.22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56A0-98F5-4709-A9F8-C6435766DB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240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http://cdn.xl.thumbs.canstockphoto.com/canstock8696699.jpg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400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7E47-E488-4595-8651-1B36A86CA1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17.11.22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56A0-98F5-4709-A9F8-C6435766DB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727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7E47-E488-4595-8651-1B36A86CA1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17.11.22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56A0-98F5-4709-A9F8-C6435766DB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208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7E47-E488-4595-8651-1B36A86CA1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17.11.22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56A0-98F5-4709-A9F8-C6435766DB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95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http://cdn.xl.thumbs.canstockphoto.com/canstock8696699.jpg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mg-fotki.yandex.ru/get/9062/37366204.57d/0_124eb3_cfc4d6f5_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000" y="4905688"/>
            <a:ext cx="1656184" cy="158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103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s://cdn.vectorstock.com/i/thumbs/39,21/curled-corners-vector-1339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191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s://cdn.vectorstock.com/i/thumbs/39,21/curled-corners-vector-1339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renders-graphiques.fr/image/upload/normal/papillons_fleurs_feuille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000" y="369000"/>
            <a:ext cx="211943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068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9DB21F-BA7F-4177-A467-CBF61EC52183}" type="datetimeFigureOut">
              <a:rPr lang="ru-RU" smtClean="0"/>
              <a:t>чт 17.11.22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87137B-0F32-43FF-97B8-68E2A500D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466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9DB21F-BA7F-4177-A467-CBF61EC52183}" type="datetimeFigureOut">
              <a:rPr lang="ru-RU" smtClean="0"/>
              <a:t>чт 17.11.22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87137B-0F32-43FF-97B8-68E2A500D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405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9DB21F-BA7F-4177-A467-CBF61EC52183}" type="datetimeFigureOut">
              <a:rPr lang="ru-RU" smtClean="0"/>
              <a:t>чт 17.11.22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87137B-0F32-43FF-97B8-68E2A500D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04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9DB21F-BA7F-4177-A467-CBF61EC52183}" type="datetimeFigureOut">
              <a:rPr lang="ru-RU" smtClean="0"/>
              <a:t>чт 17.11.22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87137B-0F32-43FF-97B8-68E2A500D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491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2000" y="189000"/>
            <a:ext cx="8820000" cy="64800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800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614" y="264840"/>
            <a:ext cx="8672772" cy="6328320"/>
          </a:xfrm>
          <a:prstGeom prst="rect">
            <a:avLst/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06000" y="333000"/>
            <a:ext cx="8532000" cy="61920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://www.renders-graphiques.fr/image/upload/normal/papillons_fleurs_feuilles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6240" y="380688"/>
            <a:ext cx="211943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6669000"/>
            <a:ext cx="7569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kern="1200" dirty="0" smtClean="0">
                <a:solidFill>
                  <a:srgbClr val="00B050"/>
                </a:solidFill>
                <a:effectLst/>
                <a:latin typeface="Alexandra Zeferino One" pitchFamily="66" charset="0"/>
                <a:ea typeface="+mn-ea"/>
                <a:cs typeface="+mn-cs"/>
              </a:rPr>
              <a:t>© </a:t>
            </a:r>
            <a:r>
              <a:rPr lang="en-US" sz="1000" b="1" kern="1200" dirty="0" err="1" smtClean="0">
                <a:solidFill>
                  <a:srgbClr val="00B050"/>
                </a:solidFill>
                <a:effectLst/>
                <a:latin typeface="Alexandra Zeferino One" pitchFamily="66" charset="0"/>
                <a:ea typeface="+mn-ea"/>
                <a:cs typeface="+mn-cs"/>
              </a:rPr>
              <a:t>FokinaLidia</a:t>
            </a:r>
            <a:endParaRPr lang="ru-RU" sz="1000" b="1" kern="1200" dirty="0">
              <a:solidFill>
                <a:srgbClr val="00B050"/>
              </a:solidFill>
              <a:effectLst/>
              <a:latin typeface="Alexandra Zeferino One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731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7E47-E488-4595-8651-1B36A86CA1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17.11.22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A56A0-98F5-4709-A9F8-C6435766DB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 txBox="1">
            <a:spLocks/>
          </p:cNvSpPr>
          <p:nvPr/>
        </p:nvSpPr>
        <p:spPr>
          <a:xfrm>
            <a:off x="1403648" y="1040811"/>
            <a:ext cx="6264696" cy="230832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36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_CityNova" panose="02060806040706090203" pitchFamily="18" charset="-52"/>
                <a:cs typeface="Arial" charset="0"/>
              </a:rPr>
              <a:t>ЭКОЛОГИЧЕСКИЙ ПОЗНАВАТЕЛЬНО-ИССЛЕДОВАТЕЛЬСКИЙ  ПРОЕКТ </a:t>
            </a:r>
          </a:p>
        </p:txBody>
      </p:sp>
      <p:pic>
        <p:nvPicPr>
          <p:cNvPr id="12" name="Picture 4" descr="427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46" y="263730"/>
            <a:ext cx="1582738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3244334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ru-RU" sz="4000" b="1" i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_CityNova" panose="02060806040706090203" pitchFamily="18" charset="-52"/>
                <a:cs typeface="Arial" charset="0"/>
              </a:rPr>
              <a:t>«ДЕРЕВО ДОБРЫХ ЭКО-ДЕЛ»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96913" y="268238"/>
            <a:ext cx="48360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МАДОУ детский сад №4 «Малыш»</a:t>
            </a:r>
            <a:endParaRPr lang="ru-RU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5724127" y="4415010"/>
            <a:ext cx="16561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Подготовила:</a:t>
            </a:r>
            <a:endParaRPr lang="ru-RU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Соктоева И.А.</a:t>
            </a:r>
          </a:p>
          <a:p>
            <a:pPr algn="ctr"/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99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75240" cy="5472608"/>
          </a:xfrm>
        </p:spPr>
        <p:txBody>
          <a:bodyPr>
            <a:normAutofit/>
          </a:bodyPr>
          <a:lstStyle/>
          <a:p>
            <a:pPr algn="l"/>
            <a:r>
              <a:rPr lang="ru-RU" sz="2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проекта:</a:t>
            </a:r>
            <a:r>
              <a:rPr lang="ru-RU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-познавательно – исследовательский,</a:t>
            </a:r>
            <a:br>
              <a:rPr lang="ru-RU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долгосрочный.</a:t>
            </a:r>
            <a:br>
              <a:rPr lang="ru-RU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</a:t>
            </a:r>
            <a:r>
              <a:rPr lang="ru-RU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воспитатели ДОУ, </a:t>
            </a:r>
            <a:br>
              <a:rPr lang="ru-RU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-дети</a:t>
            </a:r>
            <a:br>
              <a:rPr lang="ru-RU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родители.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6453336"/>
            <a:ext cx="8229600" cy="404664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95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980728"/>
            <a:ext cx="56886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200" b="1" dirty="0"/>
              <a:t>«</a:t>
            </a:r>
            <a:r>
              <a:rPr lang="ru-RU" sz="2400" b="1" dirty="0"/>
              <a:t>Для ребенка естественнее и потому гораздо легче постигать новое, проводя собственные исследования – наблюдая, ставя эксперименты, делая на их основе собственные суждения и умозаключения, чем получать уже добытые кем-то знания в «готовом виде». (</a:t>
            </a:r>
            <a:r>
              <a:rPr lang="ru-RU" sz="2400" b="1" dirty="0" err="1"/>
              <a:t>А.И.Савенков</a:t>
            </a:r>
            <a:r>
              <a:rPr lang="ru-RU" sz="2400" b="1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834714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7030A0"/>
                </a:solidFill>
              </a:rPr>
              <a:t>Экологическое дерево тетушки Совы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199"/>
            <a:ext cx="4038600" cy="4525963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199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1537788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мама\шаблоны\шаблоны\20777-1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6" y="0"/>
            <a:ext cx="91365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323528" y="0"/>
            <a:ext cx="8587328" cy="90872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Подпроект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«Птичья столовая»</a:t>
            </a:r>
            <a:endParaRPr lang="ru-RU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8" y="1916832"/>
            <a:ext cx="4248472" cy="33123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329" y="764704"/>
            <a:ext cx="410910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«Сохраним лес от пожаров!»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7715200" cy="420506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790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«Спасите реку </a:t>
            </a:r>
            <a:r>
              <a:rPr lang="ru-RU" sz="3200" b="1" dirty="0" err="1" smtClean="0">
                <a:solidFill>
                  <a:srgbClr val="FF0000"/>
                </a:solidFill>
              </a:rPr>
              <a:t>Джиду</a:t>
            </a:r>
            <a:r>
              <a:rPr lang="ru-RU" sz="3200" b="1" dirty="0" smtClean="0">
                <a:solidFill>
                  <a:srgbClr val="FF0000"/>
                </a:solidFill>
              </a:rPr>
              <a:t>!»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2816"/>
            <a:ext cx="4038600" cy="410445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72816"/>
            <a:ext cx="4038600" cy="4104456"/>
          </a:xfrm>
        </p:spPr>
      </p:pic>
    </p:spTree>
    <p:extLst>
      <p:ext uri="{BB962C8B-B14F-4D97-AF65-F5344CB8AC3E}">
        <p14:creationId xmlns:p14="http://schemas.microsoft.com/office/powerpoint/2010/main" val="1116093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Социальная акция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1"/>
            <a:ext cx="3807054" cy="38450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72816"/>
            <a:ext cx="3960440" cy="422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569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8000"/>
                </a:solidFill>
              </a:rPr>
              <a:t>Опыт-эксперимент « Что будет с мусором в земле?»</a:t>
            </a:r>
            <a:endParaRPr lang="ru-RU" sz="2800" b="1" dirty="0">
              <a:solidFill>
                <a:srgbClr val="008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19256" cy="4525963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221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01369"/>
            <a:ext cx="7992888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841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92D050"/>
                </a:solidFill>
              </a:rPr>
              <a:t>Эко-мастерская «</a:t>
            </a:r>
            <a:r>
              <a:rPr lang="ru-RU" sz="2800" b="1" i="1" dirty="0" err="1" smtClean="0">
                <a:solidFill>
                  <a:srgbClr val="92D050"/>
                </a:solidFill>
              </a:rPr>
              <a:t>Преображайка</a:t>
            </a:r>
            <a:r>
              <a:rPr lang="ru-RU" sz="2800" b="1" i="1" dirty="0" smtClean="0">
                <a:solidFill>
                  <a:srgbClr val="92D050"/>
                </a:solidFill>
              </a:rPr>
              <a:t>»</a:t>
            </a:r>
            <a:endParaRPr lang="ru-RU" sz="2800" b="1" i="1" dirty="0">
              <a:solidFill>
                <a:srgbClr val="92D05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4038600" cy="44210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200"/>
            <a:ext cx="4038600" cy="4421088"/>
          </a:xfrm>
        </p:spPr>
      </p:pic>
    </p:spTree>
    <p:extLst>
      <p:ext uri="{BB962C8B-B14F-4D97-AF65-F5344CB8AC3E}">
        <p14:creationId xmlns:p14="http://schemas.microsoft.com/office/powerpoint/2010/main" val="2005552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064896" cy="5616624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Экология </a:t>
            </a:r>
            <a:r>
              <a:rPr lang="ru-RU" sz="2800" i="1" dirty="0">
                <a:solidFill>
                  <a:srgbClr val="00B05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системе дошкольного воспитания имеет большое значение, как начальная ступень системы непрерывного и всеобщего экологического образования. В этот период формируются первоосновы экологического мышления, сознания, экологической культуры.  </a:t>
            </a:r>
            <a:r>
              <a:rPr lang="ru-RU" sz="2800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Экологическая </a:t>
            </a:r>
            <a:r>
              <a:rPr lang="ru-RU" sz="2800" i="1" dirty="0">
                <a:solidFill>
                  <a:srgbClr val="00B05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грамотность, бережное и любовное отношение к природе стали аналогом выживания человека на нашей планете. Таким образом, экологическое образование – актуальная и важная задача. </a:t>
            </a:r>
            <a:endParaRPr lang="ru-RU" sz="28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5229200"/>
            <a:ext cx="8424936" cy="144016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51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Акция «Защитим деревья!»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00200"/>
            <a:ext cx="3576712" cy="4525963"/>
          </a:xfrm>
        </p:spPr>
      </p:pic>
    </p:spTree>
    <p:extLst>
      <p:ext uri="{BB962C8B-B14F-4D97-AF65-F5344CB8AC3E}">
        <p14:creationId xmlns:p14="http://schemas.microsoft.com/office/powerpoint/2010/main" val="292805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r>
              <a:rPr lang="ru-RU" sz="4000" dirty="0" smtClean="0">
                <a:solidFill>
                  <a:srgbClr val="0070C0"/>
                </a:solidFill>
              </a:rPr>
              <a:t>Мини-музей «Волшебница – вода»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00200"/>
            <a:ext cx="7704855" cy="4525963"/>
          </a:xfrm>
        </p:spPr>
      </p:pic>
    </p:spTree>
    <p:extLst>
      <p:ext uri="{BB962C8B-B14F-4D97-AF65-F5344CB8AC3E}">
        <p14:creationId xmlns:p14="http://schemas.microsoft.com/office/powerpoint/2010/main" val="665234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067718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Батарейки сдавайтесь!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700808"/>
            <a:ext cx="5111750" cy="374441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600" dirty="0" smtClean="0">
                <a:solidFill>
                  <a:srgbClr val="00B050"/>
                </a:solidFill>
              </a:rPr>
              <a:t>Пункт приема в Улан-Удэ:</a:t>
            </a:r>
          </a:p>
          <a:p>
            <a:r>
              <a:rPr lang="ru-RU" sz="1600" dirty="0" smtClean="0">
                <a:solidFill>
                  <a:srgbClr val="00B050"/>
                </a:solidFill>
              </a:rPr>
              <a:t>Ведущая утилизирующая компания.</a:t>
            </a:r>
          </a:p>
          <a:p>
            <a:r>
              <a:rPr lang="ru-RU" sz="1600" dirty="0" err="1" smtClean="0">
                <a:solidFill>
                  <a:srgbClr val="00B050"/>
                </a:solidFill>
              </a:rPr>
              <a:t>Ул.Тепловая</a:t>
            </a:r>
            <a:r>
              <a:rPr lang="ru-RU" sz="1600" dirty="0" smtClean="0">
                <a:solidFill>
                  <a:srgbClr val="00B050"/>
                </a:solidFill>
              </a:rPr>
              <a:t> 48</a:t>
            </a:r>
          </a:p>
          <a:p>
            <a:r>
              <a:rPr lang="ru-RU" sz="1600" dirty="0" smtClean="0">
                <a:solidFill>
                  <a:srgbClr val="00B050"/>
                </a:solidFill>
              </a:rPr>
              <a:t>Тел.89835315022</a:t>
            </a:r>
          </a:p>
          <a:p>
            <a:r>
              <a:rPr lang="ru-RU" sz="1600" dirty="0" smtClean="0">
                <a:solidFill>
                  <a:srgbClr val="00B050"/>
                </a:solidFill>
              </a:rPr>
              <a:t>Плазма.</a:t>
            </a:r>
          </a:p>
          <a:p>
            <a:r>
              <a:rPr lang="ru-RU" sz="1600" dirty="0" smtClean="0">
                <a:solidFill>
                  <a:srgbClr val="00B050"/>
                </a:solidFill>
              </a:rPr>
              <a:t>Ул. Транспортная 3</a:t>
            </a:r>
          </a:p>
          <a:p>
            <a:r>
              <a:rPr lang="ru-RU" sz="1600" dirty="0" smtClean="0">
                <a:solidFill>
                  <a:srgbClr val="00B050"/>
                </a:solidFill>
              </a:rPr>
              <a:t>Тел.83012553182</a:t>
            </a:r>
            <a:endParaRPr lang="ru-RU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259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ма\шаблоны\шаблоны\1320963237-1641826-shutterstock_35752309-_www.hqtexture.c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8150" y="-223838"/>
            <a:ext cx="10021888" cy="730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"/>
            <a:ext cx="6552728" cy="5517231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ru-RU" sz="4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девиз нашего движения:</a:t>
            </a:r>
            <a:br>
              <a:rPr lang="ru-RU" sz="4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«Береги планету эту,</a:t>
            </a:r>
            <a:br>
              <a:rPr lang="ru-RU" sz="4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ведь другой </a:t>
            </a:r>
            <a:br>
              <a:rPr lang="ru-RU" sz="4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на свете нету!»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4149080"/>
            <a:ext cx="6008712" cy="187220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24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Наше дерево эко-дел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600200"/>
            <a:ext cx="5400600" cy="4781128"/>
          </a:xfrm>
        </p:spPr>
      </p:pic>
    </p:spTree>
    <p:extLst>
      <p:ext uri="{BB962C8B-B14F-4D97-AF65-F5344CB8AC3E}">
        <p14:creationId xmlns:p14="http://schemas.microsoft.com/office/powerpoint/2010/main" val="208627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мама\шаблоны\шаблоны\20777-1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" y="0"/>
            <a:ext cx="91365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В ходе реализации проекта дети получили новые знания о живой и неживой природе, расширили свои знания о правилах поведения в природе, об охране природы.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Человек – это часть природы, в которой все взаимосвязано. Поэтому, беречь и охранять ее нам необходимо.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2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Цели: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ru-RU" sz="2800" dirty="0" smtClean="0">
                <a:solidFill>
                  <a:srgbClr val="7030A0"/>
                </a:solidFill>
              </a:rPr>
              <a:t>Познакомить детей с объектами ближайшего экологического окружения, с которыми ребенок сталкивается каждый день.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Создать условия для формирования у детей элементов экологической культуры, экологически грамотного поведения, гуманного отношения к объектам флоры и фауны родного края.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Сформировать интерес и условия для участия родителей в образовательной деятельности по проекту.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590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Задачи проекта: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Разработать и внедрить в практическую деятельность объекты для ознакомления детей с окружающим миром;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Познакомить с разными объектами живой природы и показать ее взаимосвязь с окружающим миром;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Воспитывать у детей эстетические  чувства, умение замечать, чувствовать и беречь красоту окружающей природы;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305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B050"/>
                </a:solidFill>
              </a:rPr>
              <a:t>Гипотеза исследования:</a:t>
            </a:r>
            <a:endParaRPr lang="ru-RU" i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7030A0"/>
                </a:solidFill>
              </a:rPr>
              <a:t>Реализация проекта позволит повысить экологическую культуру дошкольников и их родителей, расширит кругозор, привьет навыки полезного труда, сформирует у детей экологически грамотное  поведение в природе, безопасное как для воспитанников, так и для самой природы родного края.</a:t>
            </a:r>
            <a:endParaRPr lang="ru-RU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535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363272" cy="5976664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результаты: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Дети: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знаний и представлений детей о бережном созидательном отношении к природе.</a:t>
            </a:r>
            <a:b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детей гуманистической направленности поведения в окружающих природных условиях.</a:t>
            </a:r>
            <a:b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развитию представлений о растительном и животном мире.</a:t>
            </a:r>
            <a:b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Родители: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включение в совместные с детьми мероприятия</a:t>
            </a:r>
            <a:b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экспериментально-познавательного , трудового и экскурсионного характера.</a:t>
            </a:r>
            <a:b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Педагоги: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методической базы дидактическими материалами.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1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6525344"/>
            <a:ext cx="8229600" cy="216024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213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Этапы реализации проекта:</a:t>
            </a:r>
            <a:br>
              <a:rPr lang="ru-RU" sz="2800" b="1" i="1" dirty="0" smtClean="0">
                <a:solidFill>
                  <a:srgbClr val="7030A0"/>
                </a:solidFill>
              </a:rPr>
            </a:br>
            <a:r>
              <a:rPr lang="ru-RU" sz="2800" b="1" i="1" dirty="0" smtClean="0">
                <a:solidFill>
                  <a:srgbClr val="008000"/>
                </a:solidFill>
              </a:rPr>
              <a:t>Подготовительный:</a:t>
            </a:r>
            <a:endParaRPr lang="ru-RU" sz="2800" b="1" i="1" dirty="0">
              <a:solidFill>
                <a:srgbClr val="008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Цель этапа: </a:t>
            </a:r>
            <a:r>
              <a:rPr lang="ru-RU" dirty="0" smtClean="0"/>
              <a:t>Определение проблемы. Разработка и реализация проекта.</a:t>
            </a:r>
          </a:p>
          <a:p>
            <a:r>
              <a:rPr lang="ru-RU" dirty="0" smtClean="0">
                <a:solidFill>
                  <a:srgbClr val="008000"/>
                </a:solidFill>
              </a:rPr>
              <a:t>Содержание этапа:</a:t>
            </a:r>
          </a:p>
          <a:p>
            <a:r>
              <a:rPr lang="ru-RU" dirty="0" smtClean="0"/>
              <a:t>Анализ работы по экологическому воспитанию.</a:t>
            </a:r>
          </a:p>
          <a:p>
            <a:r>
              <a:rPr lang="ru-RU" dirty="0" smtClean="0"/>
              <a:t>Планирование и разработка маршрутов.</a:t>
            </a:r>
          </a:p>
          <a:p>
            <a:r>
              <a:rPr lang="ru-RU" dirty="0" smtClean="0"/>
              <a:t>Согласование с администрацией.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273259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Основной: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8000"/>
                </a:solidFill>
              </a:rPr>
              <a:t>Цель этапа: </a:t>
            </a:r>
            <a:r>
              <a:rPr lang="ru-RU" dirty="0" smtClean="0">
                <a:solidFill>
                  <a:srgbClr val="7030A0"/>
                </a:solidFill>
              </a:rPr>
              <a:t>Реализация работы по проекту.</a:t>
            </a:r>
          </a:p>
          <a:p>
            <a:r>
              <a:rPr lang="ru-RU" dirty="0" smtClean="0">
                <a:solidFill>
                  <a:srgbClr val="008000"/>
                </a:solidFill>
              </a:rPr>
              <a:t>Содержание этапа: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Выбор темы ООД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Конкурс поделок, рисунков.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Проведение  социальных акций.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Привлечение родителей к активному участию и помощи детям на протяжении всего проектного периода.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74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8000"/>
                </a:solidFill>
              </a:rPr>
              <a:t>Оценочный:</a:t>
            </a: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8000"/>
                </a:solidFill>
              </a:rPr>
              <a:t>Цель этапа: </a:t>
            </a:r>
            <a:r>
              <a:rPr lang="ru-RU" dirty="0" smtClean="0">
                <a:solidFill>
                  <a:srgbClr val="7030A0"/>
                </a:solidFill>
              </a:rPr>
              <a:t>Анализ результативности поставленных задач.</a:t>
            </a:r>
          </a:p>
          <a:p>
            <a:r>
              <a:rPr lang="ru-RU" dirty="0" smtClean="0">
                <a:solidFill>
                  <a:srgbClr val="008000"/>
                </a:solidFill>
              </a:rPr>
              <a:t>Содержание этапа: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Оформление фотоотчетов.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Разработка презентаций.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784702"/>
      </p:ext>
    </p:extLst>
  </p:cSld>
  <p:clrMapOvr>
    <a:masterClrMapping/>
  </p:clrMapOvr>
</p:sld>
</file>

<file path=ppt/theme/theme1.xml><?xml version="1.0" encoding="utf-8"?>
<a:theme xmlns:a="http://schemas.openxmlformats.org/drawingml/2006/main" name="29906">
  <a:themeElements>
    <a:clrScheme name="Другая 4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50"/>
      </a:hlink>
      <a:folHlink>
        <a:srgbClr val="00B05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29906</Template>
  <TotalTime>757</TotalTime>
  <Words>430</Words>
  <Application>Microsoft Office PowerPoint</Application>
  <PresentationFormat>Экран (4:3)</PresentationFormat>
  <Paragraphs>61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29906</vt:lpstr>
      <vt:lpstr>1_Тема Office</vt:lpstr>
      <vt:lpstr>Презентация PowerPoint</vt:lpstr>
      <vt:lpstr>Актуальность  Экология в системе дошкольного воспитания имеет большое значение, как начальная ступень системы непрерывного и всеобщего экологического образования. В этот период формируются первоосновы экологического мышления, сознания, экологической культуры.  Экологическая грамотность, бережное и любовное отношение к природе стали аналогом выживания человека на нашей планете. Таким образом, экологическое образование – актуальная и важная задача. </vt:lpstr>
      <vt:lpstr>Цели:</vt:lpstr>
      <vt:lpstr>Задачи проекта:</vt:lpstr>
      <vt:lpstr>Гипотеза исследования:</vt:lpstr>
      <vt:lpstr>                             Ожидаемые результаты: Дети: Расширение знаний и представлений детей о бережном созидательном отношении к природе. Формирование у детей гуманистической направленности поведения в окружающих природных условиях. Содействие развитию представлений о растительном и животном мире. Родители: Активное включение в совместные с детьми мероприятия экспериментально-познавательного , трудового и экскурсионного характера. Педагоги: Обогащение методической базы дидактическими материалами.       </vt:lpstr>
      <vt:lpstr>Этапы реализации проекта: Подготовительный:</vt:lpstr>
      <vt:lpstr>Основной:</vt:lpstr>
      <vt:lpstr>Оценочный:</vt:lpstr>
      <vt:lpstr>                      Вид проекта: -познавательно – исследовательский,  долгосрочный.                      Участники проекта: - воспитатели ДОУ,  -дети - родители.  </vt:lpstr>
      <vt:lpstr>Презентация PowerPoint</vt:lpstr>
      <vt:lpstr>Экологическое дерево тетушки Совы</vt:lpstr>
      <vt:lpstr>Презентация PowerPoint</vt:lpstr>
      <vt:lpstr>«Сохраним лес от пожаров!»</vt:lpstr>
      <vt:lpstr>«Спасите реку Джиду!»</vt:lpstr>
      <vt:lpstr>Социальная акция</vt:lpstr>
      <vt:lpstr>Опыт-эксперимент « Что будет с мусором в земле?»</vt:lpstr>
      <vt:lpstr>Презентация PowerPoint</vt:lpstr>
      <vt:lpstr>Эко-мастерская «Преображайка»</vt:lpstr>
      <vt:lpstr>Акция «Защитим деревья!»</vt:lpstr>
      <vt:lpstr>Мини-музей «Волшебница – вода»</vt:lpstr>
      <vt:lpstr>Батарейки сдавайтесь!</vt:lpstr>
      <vt:lpstr>    девиз нашего движения:  «Береги планету эту,             ведь другой          на свете нету!»</vt:lpstr>
      <vt:lpstr>Наше дерево эко-дел</vt:lpstr>
      <vt:lpstr>Вывод: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 проект     «Береги планету эту,             ведь другой          на свете нету!»</dc:title>
  <dc:creator>Ольга</dc:creator>
  <cp:lastModifiedBy>Пользователь</cp:lastModifiedBy>
  <cp:revision>57</cp:revision>
  <dcterms:created xsi:type="dcterms:W3CDTF">2016-11-03T02:55:31Z</dcterms:created>
  <dcterms:modified xsi:type="dcterms:W3CDTF">2022-11-17T13:48:31Z</dcterms:modified>
</cp:coreProperties>
</file>